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4" d="100"/>
          <a:sy n="44" d="100"/>
        </p:scale>
        <p:origin x="-70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279FE5A-E1C3-4A29-B9A8-2F71DBB6BB42}" type="datetimeFigureOut">
              <a:rPr lang="en-US" smtClean="0"/>
              <a:pPr/>
              <a:t>10/6/2011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8C5E60-9B6C-428C-ADD1-52F7F52036E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279FE5A-E1C3-4A29-B9A8-2F71DBB6BB42}" type="datetimeFigureOut">
              <a:rPr lang="en-US" smtClean="0"/>
              <a:pPr/>
              <a:t>10/6/2011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8C5E60-9B6C-428C-ADD1-52F7F52036E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279FE5A-E1C3-4A29-B9A8-2F71DBB6BB42}" type="datetimeFigureOut">
              <a:rPr lang="en-US" smtClean="0"/>
              <a:pPr/>
              <a:t>10/6/2011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8C5E60-9B6C-428C-ADD1-52F7F52036E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279FE5A-E1C3-4A29-B9A8-2F71DBB6BB42}" type="datetimeFigureOut">
              <a:rPr lang="en-US" smtClean="0"/>
              <a:pPr/>
              <a:t>10/6/2011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8C5E60-9B6C-428C-ADD1-52F7F52036E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279FE5A-E1C3-4A29-B9A8-2F71DBB6BB42}" type="datetimeFigureOut">
              <a:rPr lang="en-US" smtClean="0"/>
              <a:pPr/>
              <a:t>10/6/2011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8C5E60-9B6C-428C-ADD1-52F7F52036E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279FE5A-E1C3-4A29-B9A8-2F71DBB6BB42}" type="datetimeFigureOut">
              <a:rPr lang="en-US" smtClean="0"/>
              <a:pPr/>
              <a:t>10/6/2011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8C5E60-9B6C-428C-ADD1-52F7F52036E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279FE5A-E1C3-4A29-B9A8-2F71DBB6BB42}" type="datetimeFigureOut">
              <a:rPr lang="en-US" smtClean="0"/>
              <a:pPr/>
              <a:t>10/6/2011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48C5E60-9B6C-428C-ADD1-52F7F52036E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279FE5A-E1C3-4A29-B9A8-2F71DBB6BB42}" type="datetimeFigureOut">
              <a:rPr lang="en-US" smtClean="0"/>
              <a:pPr/>
              <a:t>10/6/2011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48C5E60-9B6C-428C-ADD1-52F7F52036E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79FE5A-E1C3-4A29-B9A8-2F71DBB6BB42}" type="datetimeFigureOut">
              <a:rPr lang="en-US" smtClean="0"/>
              <a:pPr/>
              <a:t>10/6/2011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48C5E60-9B6C-428C-ADD1-52F7F52036E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279FE5A-E1C3-4A29-B9A8-2F71DBB6BB42}" type="datetimeFigureOut">
              <a:rPr lang="en-US" smtClean="0"/>
              <a:pPr/>
              <a:t>10/6/2011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8C5E60-9B6C-428C-ADD1-52F7F52036E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279FE5A-E1C3-4A29-B9A8-2F71DBB6BB42}" type="datetimeFigureOut">
              <a:rPr lang="en-US" smtClean="0"/>
              <a:pPr/>
              <a:t>10/6/2011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8C5E60-9B6C-428C-ADD1-52F7F52036E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79FE5A-E1C3-4A29-B9A8-2F71DBB6BB42}" type="datetimeFigureOut">
              <a:rPr lang="en-US" smtClean="0"/>
              <a:pPr/>
              <a:t>10/6/2011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8C5E60-9B6C-428C-ADD1-52F7F52036E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572000"/>
            <a:ext cx="6400800" cy="1752600"/>
          </a:xfrm>
        </p:spPr>
        <p:txBody>
          <a:bodyPr>
            <a:normAutofit/>
          </a:bodyPr>
          <a:lstStyle/>
          <a:p>
            <a:r>
              <a:rPr lang="en-US" sz="5400" dirty="0" smtClean="0">
                <a:latin typeface="Baskerville Old Face" pitchFamily="18" charset="0"/>
              </a:rPr>
              <a:t>EOG Words</a:t>
            </a:r>
            <a:endParaRPr lang="en-US" sz="5400" dirty="0">
              <a:latin typeface="Baskerville Old Face" pitchFamily="18" charset="0"/>
            </a:endParaRPr>
          </a:p>
        </p:txBody>
      </p:sp>
      <p:sp>
        <p:nvSpPr>
          <p:cNvPr id="4" name="Rectangle 3"/>
          <p:cNvSpPr/>
          <p:nvPr/>
        </p:nvSpPr>
        <p:spPr>
          <a:xfrm>
            <a:off x="1839992" y="533400"/>
            <a:ext cx="5575437" cy="3770263"/>
          </a:xfrm>
          <a:prstGeom prst="rect">
            <a:avLst/>
          </a:prstGeom>
          <a:solidFill>
            <a:schemeClr val="accent4">
              <a:lumMod val="75000"/>
            </a:schemeClr>
          </a:solidFill>
          <a:ln w="76200">
            <a:solidFill>
              <a:schemeClr val="accent4">
                <a:lumMod val="50000"/>
              </a:schemeClr>
            </a:solidFill>
          </a:ln>
        </p:spPr>
        <p:txBody>
          <a:bodyPr wrap="none" lIns="91440" tIns="45720" rIns="91440" bIns="45720">
            <a:spAutoFit/>
          </a:bodyPr>
          <a:lstStyle/>
          <a:p>
            <a:pPr algn="ctr"/>
            <a:r>
              <a:rPr lang="en-US" sz="23900" b="1" cap="none" spc="0" dirty="0" err="1" smtClean="0">
                <a:ln w="17780" cmpd="sng">
                  <a:solidFill>
                    <a:srgbClr val="FFFFFF"/>
                  </a:solidFill>
                  <a:prstDash val="solid"/>
                  <a:miter lim="800000"/>
                </a:ln>
                <a:solidFill>
                  <a:srgbClr val="FFC000"/>
                </a:solidFill>
                <a:effectLst>
                  <a:outerShdw blurRad="50800" algn="tl" rotWithShape="0">
                    <a:srgbClr val="000000"/>
                  </a:outerShdw>
                </a:effectLst>
                <a:latin typeface="Onyx" pitchFamily="82" charset="0"/>
              </a:rPr>
              <a:t>Vocab</a:t>
            </a:r>
            <a:r>
              <a:rPr lang="en-US" sz="23900" b="1" cap="none" spc="0" dirty="0" smtClean="0">
                <a:ln w="17780" cmpd="sng">
                  <a:solidFill>
                    <a:srgbClr val="FFFFFF"/>
                  </a:solidFill>
                  <a:prstDash val="solid"/>
                  <a:miter lim="800000"/>
                </a:ln>
                <a:solidFill>
                  <a:srgbClr val="FFC000"/>
                </a:solidFill>
                <a:effectLst>
                  <a:outerShdw blurRad="50800" algn="tl" rotWithShape="0">
                    <a:srgbClr val="000000"/>
                  </a:outerShdw>
                </a:effectLst>
                <a:latin typeface="Onyx" pitchFamily="82" charset="0"/>
              </a:rPr>
              <a:t> 7</a:t>
            </a:r>
            <a:endParaRPr lang="en-US" sz="6600" b="1" cap="none" spc="0" dirty="0">
              <a:ln w="17780" cmpd="sng">
                <a:solidFill>
                  <a:srgbClr val="FFFFFF"/>
                </a:solidFill>
                <a:prstDash val="solid"/>
                <a:miter lim="800000"/>
              </a:ln>
              <a:solidFill>
                <a:srgbClr val="FFC000"/>
              </a:solidFill>
              <a:effectLst>
                <a:outerShdw blurRad="50800" algn="tl" rotWithShape="0">
                  <a:srgbClr val="000000"/>
                </a:outerShdw>
              </a:effectLst>
              <a:latin typeface="Onyx" pitchFamily="82"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cstate="print"/>
          <a:srcRect/>
          <a:stretch>
            <a:fillRect/>
          </a:stretch>
        </p:blipFill>
        <p:spPr bwMode="auto">
          <a:xfrm>
            <a:off x="0" y="0"/>
            <a:ext cx="9373195" cy="7162800"/>
          </a:xfrm>
          <a:prstGeom prst="rect">
            <a:avLst/>
          </a:prstGeom>
          <a:noFill/>
          <a:ln w="9525">
            <a:noFill/>
            <a:miter lim="800000"/>
            <a:headEnd/>
            <a:tailEnd/>
          </a:ln>
        </p:spPr>
      </p:pic>
      <p:sp>
        <p:nvSpPr>
          <p:cNvPr id="2" name="Title 1"/>
          <p:cNvSpPr>
            <a:spLocks noGrp="1"/>
          </p:cNvSpPr>
          <p:nvPr>
            <p:ph type="title"/>
          </p:nvPr>
        </p:nvSpPr>
        <p:spPr>
          <a:xfrm>
            <a:off x="914400" y="5486400"/>
            <a:ext cx="8229600" cy="1143000"/>
          </a:xfrm>
        </p:spPr>
        <p:txBody>
          <a:bodyPr>
            <a:noAutofit/>
          </a:bodyPr>
          <a:lstStyle/>
          <a:p>
            <a:r>
              <a:rPr lang="en-US" sz="9600" dirty="0" smtClean="0">
                <a:solidFill>
                  <a:srgbClr val="C00000"/>
                </a:solidFill>
                <a:latin typeface="Arabic Typesetting" pitchFamily="66" charset="-78"/>
                <a:cs typeface="Arabic Typesetting" pitchFamily="66" charset="-78"/>
              </a:rPr>
              <a:t>Appraise</a:t>
            </a:r>
            <a:endParaRPr lang="en-US" sz="9600" dirty="0">
              <a:solidFill>
                <a:srgbClr val="C00000"/>
              </a:solidFill>
              <a:latin typeface="Arabic Typesetting" pitchFamily="66" charset="-78"/>
              <a:cs typeface="Arabic Typesetting" pitchFamily="66" charset="-7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Appraise</a:t>
            </a:r>
            <a:endParaRPr lang="en-US" b="1" dirty="0"/>
          </a:p>
        </p:txBody>
      </p:sp>
      <p:sp>
        <p:nvSpPr>
          <p:cNvPr id="3" name="Content Placeholder 2"/>
          <p:cNvSpPr>
            <a:spLocks noGrp="1"/>
          </p:cNvSpPr>
          <p:nvPr>
            <p:ph idx="1"/>
          </p:nvPr>
        </p:nvSpPr>
        <p:spPr/>
        <p:txBody>
          <a:bodyPr/>
          <a:lstStyle/>
          <a:p>
            <a:r>
              <a:rPr lang="en-US" dirty="0"/>
              <a:t>to give something a value; </a:t>
            </a:r>
            <a:r>
              <a:rPr lang="en-US" b="1" dirty="0" smtClean="0"/>
              <a:t>evaluate</a:t>
            </a:r>
          </a:p>
          <a:p>
            <a:endParaRPr lang="en-US" b="1" dirty="0"/>
          </a:p>
          <a:p>
            <a:r>
              <a:rPr lang="en-US" dirty="0" smtClean="0"/>
              <a:t>After the tree fell onto my mom’s car, the insurance company came out to appraise what her car was now worth. </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098" name="Picture 2"/>
          <p:cNvPicPr>
            <a:picLocks noChangeAspect="1" noChangeArrowheads="1"/>
          </p:cNvPicPr>
          <p:nvPr/>
        </p:nvPicPr>
        <p:blipFill>
          <a:blip r:embed="rId2"/>
          <a:srcRect/>
          <a:stretch>
            <a:fillRect/>
          </a:stretch>
        </p:blipFill>
        <p:spPr bwMode="auto">
          <a:xfrm>
            <a:off x="-381000" y="-304800"/>
            <a:ext cx="7419474" cy="5638800"/>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srcRect/>
          <a:stretch>
            <a:fillRect/>
          </a:stretch>
        </p:blipFill>
        <p:spPr bwMode="auto">
          <a:xfrm>
            <a:off x="5638800" y="1470814"/>
            <a:ext cx="3505200" cy="5387186"/>
          </a:xfrm>
          <a:prstGeom prst="rect">
            <a:avLst/>
          </a:prstGeom>
          <a:noFill/>
          <a:ln w="9525">
            <a:noFill/>
            <a:miter lim="800000"/>
            <a:headEnd/>
            <a:tailEnd/>
          </a:ln>
          <a:effectLst/>
        </p:spPr>
      </p:pic>
      <p:sp>
        <p:nvSpPr>
          <p:cNvPr id="3" name="Content Placeholder 2"/>
          <p:cNvSpPr>
            <a:spLocks noGrp="1"/>
          </p:cNvSpPr>
          <p:nvPr>
            <p:ph idx="1"/>
          </p:nvPr>
        </p:nvSpPr>
        <p:spPr>
          <a:xfrm>
            <a:off x="457200" y="1905000"/>
            <a:ext cx="8229600" cy="4525963"/>
          </a:xfrm>
        </p:spPr>
        <p:txBody>
          <a:bodyPr>
            <a:normAutofit fontScale="85000" lnSpcReduction="20000"/>
          </a:bodyPr>
          <a:lstStyle/>
          <a:p>
            <a:pPr>
              <a:buNone/>
            </a:pPr>
            <a:endParaRPr lang="en-US" sz="8800" b="1" dirty="0" smtClean="0"/>
          </a:p>
          <a:p>
            <a:pPr>
              <a:buNone/>
            </a:pPr>
            <a:endParaRPr lang="en-US" sz="8800" b="1" dirty="0" smtClean="0"/>
          </a:p>
          <a:p>
            <a:pPr>
              <a:buNone/>
            </a:pPr>
            <a:endParaRPr lang="en-US" sz="8800" b="1" dirty="0" smtClean="0"/>
          </a:p>
          <a:p>
            <a:pPr>
              <a:buNone/>
            </a:pPr>
            <a:r>
              <a:rPr lang="en-US" sz="8800" b="1" dirty="0" smtClean="0"/>
              <a:t>Synthesize</a:t>
            </a:r>
            <a:endParaRPr lang="en-US" b="1" dirty="0"/>
          </a:p>
        </p:txBody>
      </p:sp>
      <p:sp>
        <p:nvSpPr>
          <p:cNvPr id="9" name="Curved Left Arrow 8"/>
          <p:cNvSpPr/>
          <p:nvPr/>
        </p:nvSpPr>
        <p:spPr>
          <a:xfrm rot="20031019">
            <a:off x="7391400" y="381000"/>
            <a:ext cx="990600" cy="1752600"/>
          </a:xfrm>
          <a:prstGeom prst="curvedLeftArrow">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Synthesize</a:t>
            </a:r>
            <a:endParaRPr lang="en-US" b="1" dirty="0"/>
          </a:p>
        </p:txBody>
      </p:sp>
      <p:sp>
        <p:nvSpPr>
          <p:cNvPr id="3" name="Content Placeholder 2"/>
          <p:cNvSpPr>
            <a:spLocks noGrp="1"/>
          </p:cNvSpPr>
          <p:nvPr>
            <p:ph idx="1"/>
          </p:nvPr>
        </p:nvSpPr>
        <p:spPr/>
        <p:txBody>
          <a:bodyPr/>
          <a:lstStyle/>
          <a:p>
            <a:r>
              <a:rPr lang="en-US" dirty="0"/>
              <a:t>to combine many into one; </a:t>
            </a:r>
            <a:r>
              <a:rPr lang="en-US" b="1" dirty="0" smtClean="0"/>
              <a:t>summarize</a:t>
            </a:r>
          </a:p>
          <a:p>
            <a:endParaRPr lang="en-US" b="1" dirty="0"/>
          </a:p>
          <a:p>
            <a:r>
              <a:rPr lang="en-US" b="1" dirty="0" smtClean="0"/>
              <a:t>My mind felt like exploding after I had to read those 12 articles and synthesize every thing I learned from them into a paragraph. </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a:srcRect/>
          <a:stretch>
            <a:fillRect/>
          </a:stretch>
        </p:blipFill>
        <p:spPr bwMode="auto">
          <a:xfrm>
            <a:off x="0" y="381000"/>
            <a:ext cx="9228721" cy="6172200"/>
          </a:xfrm>
          <a:prstGeom prst="rect">
            <a:avLst/>
          </a:prstGeom>
          <a:noFill/>
          <a:ln w="9525">
            <a:noFill/>
            <a:miter lim="800000"/>
            <a:headEnd/>
            <a:tailEnd/>
          </a:ln>
          <a:effectLst/>
        </p:spPr>
      </p:pic>
      <p:sp>
        <p:nvSpPr>
          <p:cNvPr id="2" name="Title 1"/>
          <p:cNvSpPr>
            <a:spLocks noGrp="1"/>
          </p:cNvSpPr>
          <p:nvPr>
            <p:ph type="title"/>
          </p:nvPr>
        </p:nvSpPr>
        <p:spPr/>
        <p:txBody>
          <a:bodyPr>
            <a:normAutofit fontScale="90000"/>
          </a:bodyPr>
          <a:lstStyle/>
          <a:p>
            <a:pPr algn="l"/>
            <a:r>
              <a:rPr lang="en-US" sz="7300" b="1" dirty="0" smtClean="0"/>
              <a:t>   Acquire</a:t>
            </a:r>
            <a:endParaRPr lang="en-US"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Acquire</a:t>
            </a:r>
            <a:endParaRPr lang="en-US" b="1" dirty="0"/>
          </a:p>
        </p:txBody>
      </p:sp>
      <p:sp>
        <p:nvSpPr>
          <p:cNvPr id="3" name="Content Placeholder 2"/>
          <p:cNvSpPr>
            <a:spLocks noGrp="1"/>
          </p:cNvSpPr>
          <p:nvPr>
            <p:ph idx="1"/>
          </p:nvPr>
        </p:nvSpPr>
        <p:spPr/>
        <p:txBody>
          <a:bodyPr/>
          <a:lstStyle/>
          <a:p>
            <a:r>
              <a:rPr lang="en-US" dirty="0"/>
              <a:t>to </a:t>
            </a:r>
            <a:r>
              <a:rPr lang="en-US" b="1" dirty="0"/>
              <a:t>gain</a:t>
            </a:r>
            <a:r>
              <a:rPr lang="en-US" dirty="0"/>
              <a:t> possession of </a:t>
            </a:r>
            <a:r>
              <a:rPr lang="en-US" dirty="0" smtClean="0"/>
              <a:t>something</a:t>
            </a:r>
          </a:p>
          <a:p>
            <a:endParaRPr lang="en-US" dirty="0"/>
          </a:p>
          <a:p>
            <a:r>
              <a:rPr lang="en-US" dirty="0" smtClean="0"/>
              <a:t>I acquired this new purple belt when I stole it from my sister’s closet. </a:t>
            </a:r>
          </a:p>
          <a:p>
            <a:endParaRPr lang="en-US" dirty="0"/>
          </a:p>
          <a:p>
            <a:r>
              <a:rPr lang="en-US" dirty="0" smtClean="0"/>
              <a:t>The monkey tried to acquire the camera from the lady, but his hand was too big to fit through the fence. </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2" cstate="print"/>
          <a:srcRect/>
          <a:stretch>
            <a:fillRect/>
          </a:stretch>
        </p:blipFill>
        <p:spPr bwMode="auto">
          <a:xfrm>
            <a:off x="-381000" y="589704"/>
            <a:ext cx="5105400" cy="6268296"/>
          </a:xfrm>
          <a:prstGeom prst="rect">
            <a:avLst/>
          </a:prstGeom>
          <a:noFill/>
          <a:ln w="9525">
            <a:noFill/>
            <a:miter lim="800000"/>
            <a:headEnd/>
            <a:tailEnd/>
          </a:ln>
        </p:spPr>
      </p:pic>
      <p:pic>
        <p:nvPicPr>
          <p:cNvPr id="5123" name="Picture 3" descr="C:\Users\Morgan\Pictures\morgan.jpg"/>
          <p:cNvPicPr>
            <a:picLocks noChangeAspect="1" noChangeArrowheads="1"/>
          </p:cNvPicPr>
          <p:nvPr/>
        </p:nvPicPr>
        <p:blipFill>
          <a:blip r:embed="rId3" cstate="print"/>
          <a:srcRect/>
          <a:stretch>
            <a:fillRect/>
          </a:stretch>
        </p:blipFill>
        <p:spPr bwMode="auto">
          <a:xfrm>
            <a:off x="4270927" y="609600"/>
            <a:ext cx="4873073" cy="6248400"/>
          </a:xfrm>
          <a:prstGeom prst="rect">
            <a:avLst/>
          </a:prstGeom>
          <a:noFill/>
        </p:spPr>
      </p:pic>
      <p:sp>
        <p:nvSpPr>
          <p:cNvPr id="2" name="Title 1"/>
          <p:cNvSpPr>
            <a:spLocks noGrp="1"/>
          </p:cNvSpPr>
          <p:nvPr>
            <p:ph type="title"/>
          </p:nvPr>
        </p:nvSpPr>
        <p:spPr/>
        <p:txBody>
          <a:bodyPr>
            <a:normAutofit fontScale="90000"/>
          </a:bodyPr>
          <a:lstStyle/>
          <a:p>
            <a:pPr algn="l"/>
            <a:r>
              <a:rPr lang="en-US" sz="9800" b="1" dirty="0" smtClean="0">
                <a:latin typeface="Blackadder ITC" pitchFamily="82" charset="0"/>
              </a:rPr>
              <a:t>Compare</a:t>
            </a:r>
            <a:endParaRPr lang="en-US" b="1" dirty="0">
              <a:latin typeface="Blackadder ITC" pitchFamily="82"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Compare</a:t>
            </a:r>
            <a:endParaRPr lang="en-US" b="1" dirty="0"/>
          </a:p>
        </p:txBody>
      </p:sp>
      <p:sp>
        <p:nvSpPr>
          <p:cNvPr id="3" name="Content Placeholder 2"/>
          <p:cNvSpPr>
            <a:spLocks noGrp="1"/>
          </p:cNvSpPr>
          <p:nvPr>
            <p:ph idx="1"/>
          </p:nvPr>
        </p:nvSpPr>
        <p:spPr/>
        <p:txBody>
          <a:bodyPr/>
          <a:lstStyle/>
          <a:p>
            <a:r>
              <a:rPr lang="en-US" dirty="0"/>
              <a:t> to find the </a:t>
            </a:r>
            <a:r>
              <a:rPr lang="en-US" b="1" dirty="0"/>
              <a:t>similarities</a:t>
            </a:r>
            <a:r>
              <a:rPr lang="en-US" dirty="0"/>
              <a:t> in multiple </a:t>
            </a:r>
            <a:r>
              <a:rPr lang="en-US" dirty="0" smtClean="0"/>
              <a:t>things</a:t>
            </a:r>
          </a:p>
          <a:p>
            <a:endParaRPr lang="en-US" dirty="0" smtClean="0"/>
          </a:p>
          <a:p>
            <a:r>
              <a:rPr lang="en-US" dirty="0" smtClean="0"/>
              <a:t>When comparing myself to </a:t>
            </a:r>
            <a:r>
              <a:rPr lang="en-US" dirty="0" err="1" smtClean="0"/>
              <a:t>Rapunzel</a:t>
            </a:r>
            <a:r>
              <a:rPr lang="en-US" dirty="0" smtClean="0"/>
              <a:t> from </a:t>
            </a:r>
            <a:r>
              <a:rPr lang="en-US" i="1" dirty="0" smtClean="0"/>
              <a:t>Tangled</a:t>
            </a:r>
            <a:r>
              <a:rPr lang="en-US" dirty="0" smtClean="0"/>
              <a:t>, I realized that we could be friends based off the many things we have in common: painting, singing, baking, reading, adventuring, and being in love with Flynn Rider.</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pPr>
              <a:buNone/>
            </a:pPr>
            <a:r>
              <a:rPr lang="en-US" sz="8000" b="1" dirty="0" smtClean="0"/>
              <a:t>Contrast</a:t>
            </a:r>
            <a:endParaRPr lang="en-US" sz="8000" b="1" dirty="0"/>
          </a:p>
        </p:txBody>
      </p:sp>
      <p:pic>
        <p:nvPicPr>
          <p:cNvPr id="2050" name="Picture 2"/>
          <p:cNvPicPr>
            <a:picLocks noChangeAspect="1" noChangeArrowheads="1"/>
          </p:cNvPicPr>
          <p:nvPr/>
        </p:nvPicPr>
        <p:blipFill>
          <a:blip r:embed="rId2"/>
          <a:srcRect/>
          <a:stretch>
            <a:fillRect/>
          </a:stretch>
        </p:blipFill>
        <p:spPr bwMode="auto">
          <a:xfrm>
            <a:off x="0" y="0"/>
            <a:ext cx="6307358" cy="48006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4876800" y="1524000"/>
            <a:ext cx="4638675" cy="5715000"/>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Contrast</a:t>
            </a:r>
            <a:endParaRPr lang="en-US" b="1" dirty="0"/>
          </a:p>
        </p:txBody>
      </p:sp>
      <p:sp>
        <p:nvSpPr>
          <p:cNvPr id="3" name="Content Placeholder 2"/>
          <p:cNvSpPr>
            <a:spLocks noGrp="1"/>
          </p:cNvSpPr>
          <p:nvPr>
            <p:ph idx="1"/>
          </p:nvPr>
        </p:nvSpPr>
        <p:spPr/>
        <p:txBody>
          <a:bodyPr/>
          <a:lstStyle/>
          <a:p>
            <a:r>
              <a:rPr lang="en-US" dirty="0"/>
              <a:t>to find the </a:t>
            </a:r>
            <a:r>
              <a:rPr lang="en-US" b="1" dirty="0"/>
              <a:t>differences</a:t>
            </a:r>
            <a:r>
              <a:rPr lang="en-US" dirty="0"/>
              <a:t> in two or more </a:t>
            </a:r>
            <a:r>
              <a:rPr lang="en-US" dirty="0" smtClean="0"/>
              <a:t>things</a:t>
            </a:r>
          </a:p>
          <a:p>
            <a:endParaRPr lang="en-US" dirty="0"/>
          </a:p>
          <a:p>
            <a:r>
              <a:rPr lang="en-US" dirty="0" smtClean="0"/>
              <a:t>Doritos are addictive in that if you eat one chip, you want to eat the whole bag. In contrast, when you eat one pork rind, you just throw the bag away because they are gross. </a:t>
            </a:r>
          </a:p>
          <a:p>
            <a:r>
              <a:rPr lang="en-US" dirty="0" smtClean="0"/>
              <a:t>(No offense if you like pork rinds)</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pic>
        <p:nvPicPr>
          <p:cNvPr id="5122" name="Picture 2"/>
          <p:cNvPicPr>
            <a:picLocks noChangeAspect="1" noChangeArrowheads="1"/>
          </p:cNvPicPr>
          <p:nvPr/>
        </p:nvPicPr>
        <p:blipFill>
          <a:blip r:embed="rId2"/>
          <a:srcRect/>
          <a:stretch>
            <a:fillRect/>
          </a:stretch>
        </p:blipFill>
        <p:spPr bwMode="auto">
          <a:xfrm>
            <a:off x="-39245" y="914400"/>
            <a:ext cx="9183245" cy="5943600"/>
          </a:xfrm>
          <a:prstGeom prst="rect">
            <a:avLst/>
          </a:prstGeom>
          <a:noFill/>
          <a:ln w="9525">
            <a:noFill/>
            <a:miter lim="800000"/>
            <a:headEnd/>
            <a:tailEnd/>
          </a:ln>
          <a:effectLst/>
        </p:spPr>
      </p:pic>
      <p:sp>
        <p:nvSpPr>
          <p:cNvPr id="2" name="Title 1"/>
          <p:cNvSpPr>
            <a:spLocks noGrp="1"/>
          </p:cNvSpPr>
          <p:nvPr>
            <p:ph type="title"/>
          </p:nvPr>
        </p:nvSpPr>
        <p:spPr/>
        <p:txBody>
          <a:bodyPr>
            <a:normAutofit/>
          </a:bodyPr>
          <a:lstStyle/>
          <a:p>
            <a:r>
              <a:rPr lang="en-US" sz="6000" b="1" dirty="0" smtClean="0"/>
              <a:t>Validate</a:t>
            </a:r>
            <a:endParaRPr lang="en-US" sz="6000"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381000"/>
            <a:ext cx="9173028" cy="6019800"/>
          </a:xfrm>
          <a:prstGeom prst="rect">
            <a:avLst/>
          </a:prstGeom>
          <a:noFill/>
          <a:ln w="9525">
            <a:noFill/>
            <a:miter lim="800000"/>
            <a:headEnd/>
            <a:tailEnd/>
          </a:ln>
          <a:effectLst/>
        </p:spPr>
      </p:pic>
      <p:sp>
        <p:nvSpPr>
          <p:cNvPr id="2" name="Title 1"/>
          <p:cNvSpPr>
            <a:spLocks noGrp="1"/>
          </p:cNvSpPr>
          <p:nvPr>
            <p:ph type="title"/>
          </p:nvPr>
        </p:nvSpPr>
        <p:spPr>
          <a:xfrm>
            <a:off x="2133600" y="838200"/>
            <a:ext cx="5334000" cy="1143000"/>
          </a:xfrm>
          <a:solidFill>
            <a:srgbClr val="7030A0"/>
          </a:solidFill>
        </p:spPr>
        <p:txBody>
          <a:bodyPr>
            <a:normAutofit/>
          </a:bodyPr>
          <a:lstStyle/>
          <a:p>
            <a:r>
              <a:rPr lang="en-US" sz="6000" b="1" dirty="0" smtClean="0">
                <a:solidFill>
                  <a:schemeClr val="bg1"/>
                </a:solidFill>
                <a:latin typeface="Engravers MT" pitchFamily="18" charset="0"/>
              </a:rPr>
              <a:t>Derive</a:t>
            </a:r>
            <a:endParaRPr lang="en-US" sz="6000" b="1" dirty="0">
              <a:solidFill>
                <a:schemeClr val="bg1"/>
              </a:solidFill>
              <a:latin typeface="Engravers MT" pitchFamily="18" charset="0"/>
            </a:endParaRPr>
          </a:p>
        </p:txBody>
      </p:sp>
      <p:pic>
        <p:nvPicPr>
          <p:cNvPr id="1026" name="Picture 2"/>
          <p:cNvPicPr>
            <a:picLocks noChangeAspect="1" noChangeArrowheads="1"/>
          </p:cNvPicPr>
          <p:nvPr/>
        </p:nvPicPr>
        <p:blipFill>
          <a:blip r:embed="rId3"/>
          <a:srcRect/>
          <a:stretch>
            <a:fillRect/>
          </a:stretch>
        </p:blipFill>
        <p:spPr bwMode="auto">
          <a:xfrm>
            <a:off x="0" y="3352800"/>
            <a:ext cx="5098473" cy="3505200"/>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Derive</a:t>
            </a:r>
            <a:endParaRPr lang="en-US" b="1" dirty="0"/>
          </a:p>
        </p:txBody>
      </p:sp>
      <p:sp>
        <p:nvSpPr>
          <p:cNvPr id="3" name="Content Placeholder 2"/>
          <p:cNvSpPr>
            <a:spLocks noGrp="1"/>
          </p:cNvSpPr>
          <p:nvPr>
            <p:ph idx="1"/>
          </p:nvPr>
        </p:nvSpPr>
        <p:spPr/>
        <p:txBody>
          <a:bodyPr/>
          <a:lstStyle/>
          <a:p>
            <a:pPr lvl="0"/>
            <a:r>
              <a:rPr lang="en-US" dirty="0"/>
              <a:t>to </a:t>
            </a:r>
            <a:r>
              <a:rPr lang="en-US" b="1" dirty="0"/>
              <a:t>obtain</a:t>
            </a:r>
            <a:r>
              <a:rPr lang="en-US" dirty="0"/>
              <a:t>; receive from a </a:t>
            </a:r>
            <a:r>
              <a:rPr lang="en-US" dirty="0" smtClean="0"/>
              <a:t>source</a:t>
            </a:r>
          </a:p>
          <a:p>
            <a:pPr lvl="0"/>
            <a:endParaRPr lang="en-US" dirty="0"/>
          </a:p>
          <a:p>
            <a:pPr lvl="0"/>
            <a:r>
              <a:rPr lang="en-US" dirty="0" smtClean="0"/>
              <a:t>The word flibbertigibbet, a person like </a:t>
            </a:r>
            <a:r>
              <a:rPr lang="en-US" dirty="0" err="1" smtClean="0"/>
              <a:t>Darzee</a:t>
            </a:r>
            <a:r>
              <a:rPr lang="en-US" dirty="0" smtClean="0"/>
              <a:t> who cannot think for himself, is derived from the English word </a:t>
            </a:r>
            <a:r>
              <a:rPr lang="en-US" dirty="0" err="1" smtClean="0"/>
              <a:t>flepergebet</a:t>
            </a:r>
            <a:r>
              <a:rPr lang="en-US" dirty="0" smtClean="0"/>
              <a:t>. </a:t>
            </a:r>
            <a:endParaRPr lang="en-US" dirty="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Validate </a:t>
            </a:r>
            <a:endParaRPr lang="en-US" b="1" dirty="0"/>
          </a:p>
        </p:txBody>
      </p:sp>
      <p:sp>
        <p:nvSpPr>
          <p:cNvPr id="3" name="Content Placeholder 2"/>
          <p:cNvSpPr>
            <a:spLocks noGrp="1"/>
          </p:cNvSpPr>
          <p:nvPr>
            <p:ph idx="1"/>
          </p:nvPr>
        </p:nvSpPr>
        <p:spPr/>
        <p:txBody>
          <a:bodyPr/>
          <a:lstStyle/>
          <a:p>
            <a:pPr lvl="0"/>
            <a:r>
              <a:rPr lang="en-US" dirty="0" smtClean="0"/>
              <a:t>to </a:t>
            </a:r>
            <a:r>
              <a:rPr lang="en-US" dirty="0"/>
              <a:t>corroborate; </a:t>
            </a:r>
            <a:r>
              <a:rPr lang="en-US" b="1" dirty="0" smtClean="0"/>
              <a:t>confirm</a:t>
            </a:r>
          </a:p>
          <a:p>
            <a:pPr lvl="0"/>
            <a:endParaRPr lang="en-US" b="1" dirty="0"/>
          </a:p>
          <a:p>
            <a:pPr lvl="0"/>
            <a:r>
              <a:rPr lang="en-US" dirty="0" smtClean="0"/>
              <a:t>When I walked in the door, I was so overwhelmed by the smell of tuna that I did not have to go peek in the oven to validate if Mom was actually cooking tuna casserole. </a:t>
            </a:r>
          </a:p>
          <a:p>
            <a:pPr lvl="0"/>
            <a:endParaRPr lang="en-US" b="1" dirty="0"/>
          </a:p>
          <a:p>
            <a:pPr lvl="0"/>
            <a:endParaRPr lang="en-US" dirty="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ChangeAspect="1" noChangeArrowheads="1"/>
          </p:cNvPicPr>
          <p:nvPr/>
        </p:nvPicPr>
        <p:blipFill>
          <a:blip r:embed="rId2" cstate="print"/>
          <a:srcRect/>
          <a:stretch>
            <a:fillRect/>
          </a:stretch>
        </p:blipFill>
        <p:spPr bwMode="auto">
          <a:xfrm>
            <a:off x="0" y="0"/>
            <a:ext cx="9144000" cy="6096000"/>
          </a:xfrm>
          <a:prstGeom prst="rect">
            <a:avLst/>
          </a:prstGeom>
          <a:noFill/>
          <a:ln w="9525">
            <a:noFill/>
            <a:miter lim="800000"/>
            <a:headEnd/>
            <a:tailEnd/>
          </a:ln>
        </p:spPr>
      </p:pic>
      <p:sp>
        <p:nvSpPr>
          <p:cNvPr id="3" name="Content Placeholder 2"/>
          <p:cNvSpPr>
            <a:spLocks noGrp="1"/>
          </p:cNvSpPr>
          <p:nvPr>
            <p:ph idx="1"/>
          </p:nvPr>
        </p:nvSpPr>
        <p:spPr>
          <a:xfrm>
            <a:off x="533400" y="5608637"/>
            <a:ext cx="8229600" cy="1249363"/>
          </a:xfrm>
        </p:spPr>
        <p:txBody>
          <a:bodyPr>
            <a:normAutofit fontScale="92500" lnSpcReduction="10000"/>
          </a:bodyPr>
          <a:lstStyle/>
          <a:p>
            <a:pPr>
              <a:buNone/>
            </a:pPr>
            <a:r>
              <a:rPr lang="en-US" sz="8800" dirty="0" smtClean="0">
                <a:latin typeface="Euphorigenic S" pitchFamily="2" charset="0"/>
              </a:rPr>
              <a:t>				</a:t>
            </a:r>
            <a:r>
              <a:rPr lang="en-US" sz="8800" dirty="0" smtClean="0">
                <a:solidFill>
                  <a:srgbClr val="C00000"/>
                </a:solidFill>
                <a:latin typeface="Euphorigenic S" pitchFamily="2" charset="0"/>
              </a:rPr>
              <a:t>Scrutinize</a:t>
            </a:r>
            <a:endParaRPr lang="en-US" dirty="0">
              <a:solidFill>
                <a:srgbClr val="C00000"/>
              </a:solidFill>
              <a:latin typeface="Euphorigenic S" pitchFamily="2"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Scrutinize</a:t>
            </a:r>
            <a:endParaRPr lang="en-US" b="1" dirty="0"/>
          </a:p>
        </p:txBody>
      </p:sp>
      <p:sp>
        <p:nvSpPr>
          <p:cNvPr id="3" name="Content Placeholder 2"/>
          <p:cNvSpPr>
            <a:spLocks noGrp="1"/>
          </p:cNvSpPr>
          <p:nvPr>
            <p:ph idx="1"/>
          </p:nvPr>
        </p:nvSpPr>
        <p:spPr/>
        <p:txBody>
          <a:bodyPr/>
          <a:lstStyle/>
          <a:p>
            <a:r>
              <a:rPr lang="en-US" dirty="0"/>
              <a:t>to observe or </a:t>
            </a:r>
            <a:r>
              <a:rPr lang="en-US" b="1" dirty="0" smtClean="0"/>
              <a:t>examine</a:t>
            </a:r>
          </a:p>
          <a:p>
            <a:endParaRPr lang="en-US" b="1" dirty="0"/>
          </a:p>
          <a:p>
            <a:r>
              <a:rPr lang="en-US" b="1" dirty="0" smtClean="0"/>
              <a:t>As a detective, Sherlock Holmes makes sure that he scrutinizes every clue because it may play an important role in solving the case. </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381000" y="0"/>
            <a:ext cx="8312481" cy="6858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pPr algn="l"/>
            <a:r>
              <a:rPr lang="en-US" sz="12800" b="1" dirty="0" smtClean="0">
                <a:solidFill>
                  <a:srgbClr val="FFFF00"/>
                </a:solidFill>
                <a:latin typeface="AngsanaUPC" pitchFamily="18" charset="-34"/>
                <a:cs typeface="AngsanaUPC" pitchFamily="18" charset="-34"/>
              </a:rPr>
              <a:t>Analyze</a:t>
            </a:r>
            <a:endParaRPr lang="en-US" b="1" dirty="0">
              <a:solidFill>
                <a:srgbClr val="FFFF00"/>
              </a:solidFill>
              <a:latin typeface="AngsanaUPC" pitchFamily="18" charset="-34"/>
              <a:cs typeface="AngsanaUPC" pitchFamily="18" charset="-34"/>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Analyze</a:t>
            </a:r>
            <a:endParaRPr lang="en-US" b="1" dirty="0"/>
          </a:p>
        </p:txBody>
      </p:sp>
      <p:sp>
        <p:nvSpPr>
          <p:cNvPr id="3" name="Content Placeholder 2"/>
          <p:cNvSpPr>
            <a:spLocks noGrp="1"/>
          </p:cNvSpPr>
          <p:nvPr>
            <p:ph idx="1"/>
          </p:nvPr>
        </p:nvSpPr>
        <p:spPr/>
        <p:txBody>
          <a:bodyPr/>
          <a:lstStyle/>
          <a:p>
            <a:r>
              <a:rPr lang="en-US" dirty="0"/>
              <a:t>to separate into parts to determine how something </a:t>
            </a:r>
            <a:r>
              <a:rPr lang="en-US" dirty="0" smtClean="0"/>
              <a:t>works</a:t>
            </a:r>
          </a:p>
          <a:p>
            <a:endParaRPr lang="en-US" dirty="0"/>
          </a:p>
          <a:p>
            <a:r>
              <a:rPr lang="en-US" dirty="0" err="1" smtClean="0"/>
              <a:t>Shantel</a:t>
            </a:r>
            <a:r>
              <a:rPr lang="en-US" dirty="0" smtClean="0"/>
              <a:t> was so interested in Ben that she always analyzed every word or action he did to see if she could tell whether he liked her or not. </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4648200" y="0"/>
            <a:ext cx="4495800" cy="6931499"/>
          </a:xfrm>
          <a:prstGeom prst="rect">
            <a:avLst/>
          </a:prstGeom>
          <a:noFill/>
          <a:ln w="9525">
            <a:noFill/>
            <a:miter lim="800000"/>
            <a:headEnd/>
            <a:tailEnd/>
          </a:ln>
        </p:spPr>
      </p:pic>
      <p:sp>
        <p:nvSpPr>
          <p:cNvPr id="2" name="Title 1"/>
          <p:cNvSpPr>
            <a:spLocks noGrp="1"/>
          </p:cNvSpPr>
          <p:nvPr>
            <p:ph type="title"/>
          </p:nvPr>
        </p:nvSpPr>
        <p:spPr>
          <a:xfrm>
            <a:off x="0" y="2743200"/>
            <a:ext cx="8229600" cy="1143000"/>
          </a:xfrm>
        </p:spPr>
        <p:txBody>
          <a:bodyPr>
            <a:normAutofit fontScale="90000"/>
          </a:bodyPr>
          <a:lstStyle/>
          <a:p>
            <a:pPr algn="l"/>
            <a:r>
              <a:rPr lang="en-US" sz="8000" dirty="0" smtClean="0">
                <a:solidFill>
                  <a:srgbClr val="FF0000"/>
                </a:solidFill>
                <a:latin typeface="Magneto" pitchFamily="82" charset="0"/>
              </a:rPr>
              <a:t>Dramatize</a:t>
            </a:r>
            <a:endParaRPr lang="en-US" dirty="0">
              <a:solidFill>
                <a:srgbClr val="FF0000"/>
              </a:solidFill>
              <a:latin typeface="Magneto" pitchFamily="82"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Dramatize</a:t>
            </a:r>
            <a:endParaRPr lang="en-US" b="1" dirty="0"/>
          </a:p>
        </p:txBody>
      </p:sp>
      <p:sp>
        <p:nvSpPr>
          <p:cNvPr id="3" name="Content Placeholder 2"/>
          <p:cNvSpPr>
            <a:spLocks noGrp="1"/>
          </p:cNvSpPr>
          <p:nvPr>
            <p:ph idx="1"/>
          </p:nvPr>
        </p:nvSpPr>
        <p:spPr/>
        <p:txBody>
          <a:bodyPr/>
          <a:lstStyle/>
          <a:p>
            <a:pPr lvl="0"/>
            <a:r>
              <a:rPr lang="en-US" dirty="0"/>
              <a:t>to change something into a </a:t>
            </a:r>
            <a:r>
              <a:rPr lang="en-US" dirty="0" smtClean="0"/>
              <a:t>play</a:t>
            </a:r>
          </a:p>
          <a:p>
            <a:pPr lvl="0"/>
            <a:endParaRPr lang="en-US" dirty="0"/>
          </a:p>
          <a:p>
            <a:pPr lvl="0"/>
            <a:r>
              <a:rPr lang="en-US" dirty="0" smtClean="0"/>
              <a:t>If I could dramatize a typical day in my classroom, it would be a possible new MTV show. </a:t>
            </a:r>
            <a:endParaRPr lang="en-US" dirty="0"/>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395</TotalTime>
  <Words>401</Words>
  <Application>Microsoft Office PowerPoint</Application>
  <PresentationFormat>On-screen Show (4:3)</PresentationFormat>
  <Paragraphs>65</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Slide 1</vt:lpstr>
      <vt:lpstr>Validate</vt:lpstr>
      <vt:lpstr>Validate </vt:lpstr>
      <vt:lpstr>Slide 4</vt:lpstr>
      <vt:lpstr>Scrutinize</vt:lpstr>
      <vt:lpstr>Analyze</vt:lpstr>
      <vt:lpstr>Analyze</vt:lpstr>
      <vt:lpstr>Dramatize</vt:lpstr>
      <vt:lpstr>Dramatize</vt:lpstr>
      <vt:lpstr>Appraise</vt:lpstr>
      <vt:lpstr>Appraise</vt:lpstr>
      <vt:lpstr>Slide 12</vt:lpstr>
      <vt:lpstr>Synthesize</vt:lpstr>
      <vt:lpstr>   Acquire</vt:lpstr>
      <vt:lpstr>Acquire</vt:lpstr>
      <vt:lpstr>Compare</vt:lpstr>
      <vt:lpstr>Compare</vt:lpstr>
      <vt:lpstr>Slide 18</vt:lpstr>
      <vt:lpstr>Contrast</vt:lpstr>
      <vt:lpstr>Derive</vt:lpstr>
      <vt:lpstr>Derive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Vocab 7</dc:title>
  <dc:creator>Morgan</dc:creator>
  <cp:lastModifiedBy>mfaulk</cp:lastModifiedBy>
  <cp:revision>19</cp:revision>
  <dcterms:created xsi:type="dcterms:W3CDTF">2011-10-05T23:35:16Z</dcterms:created>
  <dcterms:modified xsi:type="dcterms:W3CDTF">2011-10-06T18:50:41Z</dcterms:modified>
</cp:coreProperties>
</file>